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74" r:id="rId2"/>
  </p:sldMasterIdLst>
  <p:notesMasterIdLst>
    <p:notesMasterId r:id="rId7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0" y="3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567977c2a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9567977c2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7fcfbcbe5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7fcfbcbe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7fcfbcbe53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37fcfbcbe5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fcfbcbe53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7fcfbcbe5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fcfbcbe53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7fcfbcbe5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fcfbcbe53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37fcfbcbe5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fcfbcbe53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37fcfbcbe5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7fcfbcbe53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7fcfbcbe5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7fcfbcbe53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7fcfbcbe5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7fcfbcbe53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7fcfbcbe5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7fcfbcbe53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37fcfbcbe53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7fcfbcbe53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7fcfbcbe5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fcfbcbe53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37fcfbcbe5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fcfbcbe53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7fcfbcbe5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92" name="Google Shape;1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fcfbcbe53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7fcfbcbe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8a9e8a3f7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38a9e8a3f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fcfbcbe53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37fcfbcbe5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373c3a38f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38373c3a3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8373c3a38f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38373c3a38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g38373c3a38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8373c3a38f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8373c3a38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8373c3a38f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38373c3a38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373c3a38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38373c3a3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8373c3a38f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38373c3a38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g38373c3a38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8373c3a38f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38373c3a38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fcfbcbe5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8" name="Google Shape;198;g37fcfbcbe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g37fcfbcbe5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8373c3a38f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38373c3a38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8373c3a38f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38373c3a38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8373c3a3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8373c3a3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8373c3a38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8373c3a38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373c3a38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373c3a38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8373c3a38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8373c3a38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8373c3a38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8373c3a38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8373c3a38f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38373c3a38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Google Shape;494;g38373c3a38f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8373c3a38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8373c3a38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8373c3a38f_0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38373c3a38f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Google Shape;511;g38373c3a38f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373c3a38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8373c3a38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8373c3a38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38373c3a38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8a9e8a3f7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8a9e8a3f7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8373c3a38f_0_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38373c3a38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8373c3a38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8373c3a38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8373c3a38f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8373c3a38f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8373c3a38f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8373c3a38f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8e3e75688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38e3e75688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Google Shape;562;g38e3e75688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e3e75688a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38e3e75688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4" name="Google Shape;574;g38e3e75688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8e3e75688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38e3e75688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Google Shape;580;g38e3e75688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8e3e75688a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38e3e75688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8e3e75688a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38e3e7568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8e3e75688a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38e3e75688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8e3e75688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38e3e75688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88b18c9f3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388b18c9f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8e3e75688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38e3e7568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8e3e75688a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38e3e75688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8e3e75688a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38e3e75688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88b18c9f3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388b18c9f3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88b18c9f3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388b18c9f3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88b18c9f33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388b18c9f3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88b18c9f33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388b18c9f3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8e3e75688a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38e3e75688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8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 rot="5400000">
            <a:off x="2308949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 rot="5400000">
            <a:off x="4732349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21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3"/>
          </p:nvPr>
        </p:nvSpPr>
        <p:spPr>
          <a:xfrm>
            <a:off x="4648200" y="3938588"/>
            <a:ext cx="4038600" cy="21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/>
        </p:nvSpPr>
        <p:spPr>
          <a:xfrm>
            <a:off x="1700784" y="1457329"/>
            <a:ext cx="607161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 of Life in Lakes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2525659" y="146304"/>
            <a:ext cx="4242816" cy="98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Habitats of Lakes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7" descr="Screen Clipp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94220"/>
            <a:ext cx="9144000" cy="5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8" descr="Screen Clipp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" y="1866561"/>
            <a:ext cx="6135062" cy="354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1808" y="4027618"/>
            <a:ext cx="3743168" cy="250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 descr="ndicators: Macrophytes | National Aquatic Resource Surveys | US EPA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3350" y="1104246"/>
            <a:ext cx="2990650" cy="22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1364759" y="361950"/>
            <a:ext cx="4242816" cy="98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Littoral Zone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7228" y="0"/>
            <a:ext cx="38194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/>
        </p:nvSpPr>
        <p:spPr>
          <a:xfrm>
            <a:off x="468647" y="398526"/>
            <a:ext cx="4242816" cy="98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Pelagic Zone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39" descr="Screen Clipping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67729"/>
            <a:ext cx="5321808" cy="307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2871" y="146304"/>
            <a:ext cx="35511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 descr="Screen Clipping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67729"/>
            <a:ext cx="5563778" cy="321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1203588" y="508254"/>
            <a:ext cx="2914633" cy="98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Benthos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762"/>
            <a:ext cx="9144000" cy="609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2" descr="mag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016"/>
            <a:ext cx="9144000" cy="645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3" descr="mag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016"/>
            <a:ext cx="9144002" cy="645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5688" y="1244525"/>
            <a:ext cx="566737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/>
          <p:nvPr/>
        </p:nvSpPr>
        <p:spPr>
          <a:xfrm>
            <a:off x="960699" y="1192192"/>
            <a:ext cx="7164600" cy="4572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425" y="879275"/>
            <a:ext cx="3865775" cy="52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9375" y="1108625"/>
            <a:ext cx="5014626" cy="41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175" y="939463"/>
            <a:ext cx="4065300" cy="4486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46"/>
          <p:cNvCxnSpPr/>
          <p:nvPr/>
        </p:nvCxnSpPr>
        <p:spPr>
          <a:xfrm flipH="1">
            <a:off x="4251100" y="804075"/>
            <a:ext cx="10800" cy="5300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75" y="735625"/>
            <a:ext cx="76200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3620049" y="5907250"/>
            <a:ext cx="1759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Guadalupe Bass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5800" y="152313"/>
            <a:ext cx="4668424" cy="655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839203" cy="598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75" y="639150"/>
            <a:ext cx="8839202" cy="5465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44230"/>
            <a:ext cx="8390721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5" y="6281813"/>
            <a:ext cx="45910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4242"/>
            <a:ext cx="9143999" cy="5011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113" y="68888"/>
            <a:ext cx="31908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475" y="87500"/>
            <a:ext cx="6052688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550" y="98300"/>
            <a:ext cx="6073034" cy="655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316662"/>
            <a:ext cx="8839197" cy="421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663414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839200" cy="6418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92" y="0"/>
            <a:ext cx="43450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15225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625" y="152400"/>
            <a:ext cx="6381750" cy="64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/>
          <p:nvPr/>
        </p:nvSpPr>
        <p:spPr>
          <a:xfrm>
            <a:off x="960699" y="1192192"/>
            <a:ext cx="7164600" cy="4572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3" y="152400"/>
            <a:ext cx="5300963" cy="65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96"/>
          <a:stretch/>
        </p:blipFill>
        <p:spPr>
          <a:xfrm>
            <a:off x="3161300" y="89500"/>
            <a:ext cx="5982701" cy="2750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0"/>
          <p:cNvSpPr txBox="1"/>
          <p:nvPr/>
        </p:nvSpPr>
        <p:spPr>
          <a:xfrm>
            <a:off x="4945925" y="2959075"/>
            <a:ext cx="4104600" cy="22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Photosynthetic photon flux density (PPFD) </a:t>
            </a:r>
            <a:endParaRPr sz="200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micromoles per square meter per second (μmol·m</a:t>
            </a:r>
            <a:r>
              <a:rPr lang="en-US" sz="2400" baseline="30000">
                <a:solidFill>
                  <a:srgbClr val="202122"/>
                </a:solidFill>
                <a:highlight>
                  <a:srgbClr val="F8F9FA"/>
                </a:highlight>
              </a:rPr>
              <a:t>−2</a:t>
            </a: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·s</a:t>
            </a:r>
            <a:r>
              <a:rPr lang="en-US" sz="2400" baseline="30000">
                <a:solidFill>
                  <a:srgbClr val="202122"/>
                </a:solidFill>
                <a:highlight>
                  <a:srgbClr val="F8F9FA"/>
                </a:highlight>
              </a:rPr>
              <a:t>−1</a:t>
            </a: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)</a:t>
            </a:r>
            <a:endParaRPr sz="200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1000-2000 μmol·m</a:t>
            </a:r>
            <a:r>
              <a:rPr lang="en-US" sz="2400" baseline="30000">
                <a:solidFill>
                  <a:srgbClr val="202122"/>
                </a:solidFill>
                <a:highlight>
                  <a:srgbClr val="F8F9FA"/>
                </a:highlight>
              </a:rPr>
              <a:t>−2</a:t>
            </a: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·s</a:t>
            </a:r>
            <a:r>
              <a:rPr lang="en-US" sz="2400" baseline="30000">
                <a:solidFill>
                  <a:srgbClr val="202122"/>
                </a:solidFill>
                <a:highlight>
                  <a:srgbClr val="F8F9FA"/>
                </a:highlight>
              </a:rPr>
              <a:t>−1 </a:t>
            </a: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 </a:t>
            </a:r>
            <a:endParaRPr sz="200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at surface around midday</a:t>
            </a:r>
            <a:endParaRPr sz="200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02122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Energy distribution of light</a:t>
            </a:r>
            <a:endParaRPr sz="3200"/>
          </a:p>
        </p:txBody>
      </p:sp>
      <p:sp>
        <p:nvSpPr>
          <p:cNvPr id="388" name="Google Shape;388;p61"/>
          <p:cNvSpPr txBox="1"/>
          <p:nvPr/>
        </p:nvSpPr>
        <p:spPr>
          <a:xfrm>
            <a:off x="76200" y="1600200"/>
            <a:ext cx="22098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energetic, most absorbed by air and water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UV-C, &lt;280 nm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UV-B, 280-320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UV-A, 320-400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Least energetic, least absorbed by air and water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1"/>
          <p:cNvSpPr txBox="1"/>
          <p:nvPr/>
        </p:nvSpPr>
        <p:spPr>
          <a:xfrm>
            <a:off x="2590800" y="5486400"/>
            <a:ext cx="5772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Photosynthetically Active Radiation (PAR): 400-700 nm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61" descr="Image result for nature of ligh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752600"/>
            <a:ext cx="6381750" cy="30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500" y="189375"/>
            <a:ext cx="3827725" cy="39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2" descr="Screen Clipping"/>
          <p:cNvPicPr preferRelativeResize="0"/>
          <p:nvPr/>
        </p:nvPicPr>
        <p:blipFill rotWithShape="1">
          <a:blip r:embed="rId4">
            <a:alphaModFix/>
          </a:blip>
          <a:srcRect l="11512" b="51217"/>
          <a:stretch/>
        </p:blipFill>
        <p:spPr>
          <a:xfrm>
            <a:off x="4481500" y="2970800"/>
            <a:ext cx="4539925" cy="32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2"/>
          <p:cNvSpPr txBox="1"/>
          <p:nvPr/>
        </p:nvSpPr>
        <p:spPr>
          <a:xfrm>
            <a:off x="2705200" y="4219838"/>
            <a:ext cx="17763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Radiation under cloudless sky (J cm</a:t>
            </a:r>
            <a:r>
              <a:rPr lang="en-US" sz="20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</a:t>
            </a:r>
            <a:r>
              <a:rPr lang="en-US" sz="20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4100" y="152400"/>
            <a:ext cx="3566327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3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549" y="386125"/>
            <a:ext cx="3073675" cy="182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549" y="2502150"/>
            <a:ext cx="3073675" cy="13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3"/>
          <p:cNvSpPr txBox="1"/>
          <p:nvPr/>
        </p:nvSpPr>
        <p:spPr>
          <a:xfrm>
            <a:off x="277138" y="4409375"/>
            <a:ext cx="28125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-Pure water</a:t>
            </a:r>
            <a:endParaRPr sz="200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-Dissolved substances</a:t>
            </a:r>
            <a:endParaRPr sz="200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-Inorganic particles</a:t>
            </a:r>
            <a:endParaRPr sz="200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highlight>
                  <a:srgbClr val="F8F9FA"/>
                </a:highlight>
              </a:rPr>
              <a:t>-Organic particles</a:t>
            </a:r>
            <a:endParaRPr sz="2000">
              <a:solidFill>
                <a:srgbClr val="202122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217"/>
          <a:stretch/>
        </p:blipFill>
        <p:spPr>
          <a:xfrm>
            <a:off x="152400" y="152400"/>
            <a:ext cx="8839201" cy="502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910"/>
          <a:stretch/>
        </p:blipFill>
        <p:spPr>
          <a:xfrm>
            <a:off x="304800" y="5924919"/>
            <a:ext cx="8839201" cy="81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64"/>
          <p:cNvGrpSpPr/>
          <p:nvPr/>
        </p:nvGrpSpPr>
        <p:grpSpPr>
          <a:xfrm>
            <a:off x="1124875" y="5083700"/>
            <a:ext cx="7818050" cy="679500"/>
            <a:chOff x="1124875" y="5083700"/>
            <a:chExt cx="7818050" cy="679500"/>
          </a:xfrm>
        </p:grpSpPr>
        <p:sp>
          <p:nvSpPr>
            <p:cNvPr id="413" name="Google Shape;413;p64"/>
            <p:cNvSpPr txBox="1"/>
            <p:nvPr/>
          </p:nvSpPr>
          <p:spPr>
            <a:xfrm>
              <a:off x="1124875" y="5083700"/>
              <a:ext cx="2051100" cy="6795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Clear lake, loss of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 and blue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4"/>
            <p:cNvSpPr txBox="1"/>
            <p:nvPr/>
          </p:nvSpPr>
          <p:spPr>
            <a:xfrm>
              <a:off x="3673725" y="5083700"/>
              <a:ext cx="2711400" cy="679500"/>
            </a:xfrm>
            <a:prstGeom prst="rect">
              <a:avLst/>
            </a:prstGeom>
            <a:noFill/>
            <a:ln w="38100" cap="flat" cmpd="sng">
              <a:solidFill>
                <a:srgbClr val="0099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Plankton lake, peak shift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toward green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4"/>
            <p:cNvSpPr txBox="1"/>
            <p:nvPr/>
          </p:nvSpPr>
          <p:spPr>
            <a:xfrm>
              <a:off x="6668325" y="5083700"/>
              <a:ext cx="2274600" cy="679500"/>
            </a:xfrm>
            <a:prstGeom prst="rect">
              <a:avLst/>
            </a:prstGeom>
            <a:noFill/>
            <a:ln w="38100" cap="flat" cmpd="sng">
              <a:solidFill>
                <a:srgbClr val="B45F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Humic/brown lake, peak- shift to red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265" y="97175"/>
            <a:ext cx="4461524" cy="30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58" t="73822" r="2555" b="9533"/>
          <a:stretch/>
        </p:blipFill>
        <p:spPr>
          <a:xfrm>
            <a:off x="1619003" y="6349400"/>
            <a:ext cx="3450050" cy="372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423" name="Google Shape;423;p6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790" y="3482873"/>
            <a:ext cx="4315775" cy="28665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24" name="Google Shape;424;p65"/>
          <p:cNvSpPr txBox="1"/>
          <p:nvPr/>
        </p:nvSpPr>
        <p:spPr>
          <a:xfrm>
            <a:off x="5069040" y="6258613"/>
            <a:ext cx="325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Olmanson et al. 2016</a:t>
            </a:r>
            <a:endParaRPr sz="2200"/>
          </a:p>
        </p:txBody>
      </p:sp>
      <p:pic>
        <p:nvPicPr>
          <p:cNvPr id="425" name="Google Shape;425;p65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477"/>
          <a:stretch/>
        </p:blipFill>
        <p:spPr>
          <a:xfrm>
            <a:off x="6355075" y="953500"/>
            <a:ext cx="2683350" cy="39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51" y="1023901"/>
            <a:ext cx="6204575" cy="465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92" y="0"/>
            <a:ext cx="434502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 descr="mage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8651" y="236652"/>
            <a:ext cx="4265349" cy="28540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5047488" y="4660315"/>
            <a:ext cx="3602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https://www.youtube.com/watch?v=AVOG34uht_Y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25" y="152400"/>
            <a:ext cx="7224999" cy="4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000" y="3568350"/>
            <a:ext cx="4241101" cy="3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8"/>
          <p:cNvSpPr txBox="1">
            <a:spLocks noGrp="1"/>
          </p:cNvSpPr>
          <p:nvPr>
            <p:ph type="title"/>
          </p:nvPr>
        </p:nvSpPr>
        <p:spPr>
          <a:xfrm>
            <a:off x="288925" y="-51275"/>
            <a:ext cx="871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Crater Lake, Oregon</a:t>
            </a:r>
            <a:endParaRPr/>
          </a:p>
        </p:txBody>
      </p:sp>
      <p:pic>
        <p:nvPicPr>
          <p:cNvPr id="442" name="Google Shape;442;p6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75" y="1316350"/>
            <a:ext cx="5753825" cy="330592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8"/>
          <p:cNvSpPr txBox="1">
            <a:spLocks noGrp="1"/>
          </p:cNvSpPr>
          <p:nvPr>
            <p:ph type="title"/>
          </p:nvPr>
        </p:nvSpPr>
        <p:spPr>
          <a:xfrm>
            <a:off x="6008175" y="1384375"/>
            <a:ext cx="3135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594 m deep! (1949 ft)</a:t>
            </a:r>
            <a:endParaRPr/>
          </a:p>
        </p:txBody>
      </p:sp>
      <p:sp>
        <p:nvSpPr>
          <p:cNvPr id="444" name="Google Shape;444;p68"/>
          <p:cNvSpPr txBox="1">
            <a:spLocks noGrp="1"/>
          </p:cNvSpPr>
          <p:nvPr>
            <p:ph type="title"/>
          </p:nvPr>
        </p:nvSpPr>
        <p:spPr>
          <a:xfrm>
            <a:off x="288925" y="4885025"/>
            <a:ext cx="4138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Secchi depth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~30 m (100 ft)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9"/>
          <p:cNvPicPr preferRelativeResize="0"/>
          <p:nvPr/>
        </p:nvPicPr>
        <p:blipFill rotWithShape="1">
          <a:blip r:embed="rId3">
            <a:alphaModFix/>
          </a:blip>
          <a:srcRect l="31488" t="51693" r="62429" b="37478"/>
          <a:stretch/>
        </p:blipFill>
        <p:spPr>
          <a:xfrm>
            <a:off x="763934" y="722711"/>
            <a:ext cx="1488454" cy="16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83" t="16296" r="1797" b="42922"/>
          <a:stretch/>
        </p:blipFill>
        <p:spPr>
          <a:xfrm>
            <a:off x="2493009" y="358261"/>
            <a:ext cx="6015802" cy="25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9"/>
          <p:cNvSpPr txBox="1"/>
          <p:nvPr/>
        </p:nvSpPr>
        <p:spPr>
          <a:xfrm>
            <a:off x="317309" y="666462"/>
            <a:ext cx="2086800" cy="3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OHRID, MACEDONIA</a:t>
            </a:r>
            <a:endParaRPr b="1"/>
          </a:p>
        </p:txBody>
      </p:sp>
      <p:pic>
        <p:nvPicPr>
          <p:cNvPr id="452" name="Google Shape;452;p69"/>
          <p:cNvPicPr preferRelativeResize="0"/>
          <p:nvPr/>
        </p:nvPicPr>
        <p:blipFill rotWithShape="1">
          <a:blip r:embed="rId3">
            <a:alphaModFix/>
          </a:blip>
          <a:srcRect l="55565" t="40621" r="38067" b="48428"/>
          <a:stretch/>
        </p:blipFill>
        <p:spPr>
          <a:xfrm>
            <a:off x="710053" y="3982603"/>
            <a:ext cx="1540851" cy="16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9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90" t="38932" r="25370" b="6372"/>
          <a:stretch/>
        </p:blipFill>
        <p:spPr>
          <a:xfrm>
            <a:off x="2491525" y="3470225"/>
            <a:ext cx="6015802" cy="31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9"/>
          <p:cNvSpPr txBox="1"/>
          <p:nvPr/>
        </p:nvSpPr>
        <p:spPr>
          <a:xfrm>
            <a:off x="636650" y="3982600"/>
            <a:ext cx="1766100" cy="3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TAHOE, USA</a:t>
            </a:r>
            <a:endParaRPr b="1"/>
          </a:p>
        </p:txBody>
      </p:sp>
      <p:pic>
        <p:nvPicPr>
          <p:cNvPr id="455" name="Google Shape;455;p69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097" y="2549499"/>
            <a:ext cx="4403602" cy="14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70"/>
          <p:cNvPicPr preferRelativeResize="0"/>
          <p:nvPr/>
        </p:nvPicPr>
        <p:blipFill rotWithShape="1">
          <a:blip r:embed="rId3">
            <a:alphaModFix/>
          </a:blip>
          <a:srcRect l="55565" t="40621" r="38067" b="48428"/>
          <a:stretch/>
        </p:blipFill>
        <p:spPr>
          <a:xfrm>
            <a:off x="710053" y="3982603"/>
            <a:ext cx="1540851" cy="16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90" t="38932" r="25370" b="6372"/>
          <a:stretch/>
        </p:blipFill>
        <p:spPr>
          <a:xfrm>
            <a:off x="2491525" y="3470225"/>
            <a:ext cx="6015802" cy="31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0"/>
          <p:cNvSpPr txBox="1"/>
          <p:nvPr/>
        </p:nvSpPr>
        <p:spPr>
          <a:xfrm>
            <a:off x="636650" y="3982600"/>
            <a:ext cx="1766100" cy="3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TAHOE, USA</a:t>
            </a:r>
            <a:endParaRPr b="1"/>
          </a:p>
        </p:txBody>
      </p:sp>
      <p:pic>
        <p:nvPicPr>
          <p:cNvPr id="463" name="Google Shape;463;p7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695654" cy="316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71"/>
          <p:cNvPicPr preferRelativeResize="0"/>
          <p:nvPr/>
        </p:nvPicPr>
        <p:blipFill rotWithShape="1">
          <a:blip r:embed="rId3">
            <a:alphaModFix/>
          </a:blip>
          <a:srcRect l="31488" t="51693" r="62429" b="37478"/>
          <a:stretch/>
        </p:blipFill>
        <p:spPr>
          <a:xfrm>
            <a:off x="763934" y="722711"/>
            <a:ext cx="1488454" cy="16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83" t="16296" r="1797" b="42922"/>
          <a:stretch/>
        </p:blipFill>
        <p:spPr>
          <a:xfrm>
            <a:off x="2493009" y="358261"/>
            <a:ext cx="6015802" cy="25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1"/>
          <p:cNvSpPr txBox="1"/>
          <p:nvPr/>
        </p:nvSpPr>
        <p:spPr>
          <a:xfrm>
            <a:off x="317309" y="666462"/>
            <a:ext cx="2086800" cy="3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OHRID, MACEDONIA</a:t>
            </a:r>
            <a:endParaRPr b="1"/>
          </a:p>
        </p:txBody>
      </p:sp>
      <p:pic>
        <p:nvPicPr>
          <p:cNvPr id="471" name="Google Shape;471;p71"/>
          <p:cNvPicPr preferRelativeResize="0"/>
          <p:nvPr/>
        </p:nvPicPr>
        <p:blipFill rotWithShape="1">
          <a:blip r:embed="rId3">
            <a:alphaModFix/>
          </a:blip>
          <a:srcRect l="55565" t="40621" r="38067" b="48428"/>
          <a:stretch/>
        </p:blipFill>
        <p:spPr>
          <a:xfrm>
            <a:off x="710053" y="3982603"/>
            <a:ext cx="1540851" cy="16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90" t="38932" r="25370" b="6372"/>
          <a:stretch/>
        </p:blipFill>
        <p:spPr>
          <a:xfrm>
            <a:off x="2491525" y="3470225"/>
            <a:ext cx="6015802" cy="31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1"/>
          <p:cNvSpPr txBox="1"/>
          <p:nvPr/>
        </p:nvSpPr>
        <p:spPr>
          <a:xfrm>
            <a:off x="636650" y="3982600"/>
            <a:ext cx="1766100" cy="3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TAHOE, USA</a:t>
            </a:r>
            <a:endParaRPr b="1"/>
          </a:p>
        </p:txBody>
      </p:sp>
      <p:pic>
        <p:nvPicPr>
          <p:cNvPr id="474" name="Google Shape;474;p71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097" y="2549499"/>
            <a:ext cx="4403602" cy="14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72"/>
          <p:cNvPicPr preferRelativeResize="0"/>
          <p:nvPr/>
        </p:nvPicPr>
        <p:blipFill rotWithShape="1">
          <a:blip r:embed="rId3">
            <a:alphaModFix/>
          </a:blip>
          <a:srcRect l="31488" t="51693" r="62429" b="37478"/>
          <a:stretch/>
        </p:blipFill>
        <p:spPr>
          <a:xfrm>
            <a:off x="763934" y="722711"/>
            <a:ext cx="1488454" cy="16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83" t="16296" r="1797" b="42922"/>
          <a:stretch/>
        </p:blipFill>
        <p:spPr>
          <a:xfrm>
            <a:off x="2493009" y="358261"/>
            <a:ext cx="6015802" cy="25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2"/>
          <p:cNvSpPr txBox="1"/>
          <p:nvPr/>
        </p:nvSpPr>
        <p:spPr>
          <a:xfrm>
            <a:off x="317309" y="666462"/>
            <a:ext cx="2086800" cy="3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OHRID, MACEDONIA</a:t>
            </a:r>
            <a:endParaRPr b="1"/>
          </a:p>
        </p:txBody>
      </p:sp>
      <p:pic>
        <p:nvPicPr>
          <p:cNvPr id="482" name="Google Shape;482;p72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250" y="2728300"/>
            <a:ext cx="2982025" cy="40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2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744" y="4359925"/>
            <a:ext cx="3314276" cy="22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2" title="FB_IMG_1758216008728.jpg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175" y="2827975"/>
            <a:ext cx="2924052" cy="21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7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875" y="69975"/>
            <a:ext cx="7997325" cy="65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9500" y="2995475"/>
            <a:ext cx="2211075" cy="134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020" t="21846" b="10744"/>
          <a:stretch/>
        </p:blipFill>
        <p:spPr>
          <a:xfrm>
            <a:off x="1214375" y="641375"/>
            <a:ext cx="6715249" cy="448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"/>
          <p:cNvSpPr txBox="1">
            <a:spLocks noGrp="1"/>
          </p:cNvSpPr>
          <p:nvPr>
            <p:ph type="title" idx="4294967295"/>
          </p:nvPr>
        </p:nvSpPr>
        <p:spPr>
          <a:xfrm>
            <a:off x="1052500" y="820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Absorption of light is exponential</a:t>
            </a:r>
            <a:endParaRPr/>
          </a:p>
        </p:txBody>
      </p:sp>
      <p:pic>
        <p:nvPicPr>
          <p:cNvPr id="502" name="Google Shape;502;p75" descr="extinctioncoeff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295400"/>
            <a:ext cx="4387851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5"/>
          <p:cNvSpPr txBox="1"/>
          <p:nvPr/>
        </p:nvSpPr>
        <p:spPr>
          <a:xfrm>
            <a:off x="304800" y="6324600"/>
            <a:ext cx="1454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Wetzel 2001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75" descr="Screen Clipp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9181" y="1104533"/>
            <a:ext cx="3134162" cy="525853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5"/>
          <p:cNvSpPr/>
          <p:nvPr/>
        </p:nvSpPr>
        <p:spPr>
          <a:xfrm>
            <a:off x="228600" y="1066800"/>
            <a:ext cx="4876800" cy="5715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75"/>
          <p:cNvSpPr/>
          <p:nvPr/>
        </p:nvSpPr>
        <p:spPr>
          <a:xfrm>
            <a:off x="5266592" y="1143008"/>
            <a:ext cx="3648900" cy="5715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5"/>
          <p:cNvSpPr txBox="1"/>
          <p:nvPr/>
        </p:nvSpPr>
        <p:spPr>
          <a:xfrm>
            <a:off x="8232799" y="6372015"/>
            <a:ext cx="6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Kalff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Absorption of light is exponential</a:t>
            </a:r>
            <a:endParaRPr/>
          </a:p>
        </p:txBody>
      </p:sp>
      <p:pic>
        <p:nvPicPr>
          <p:cNvPr id="514" name="Google Shape;514;p76" descr="extinctioncoeff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95400"/>
            <a:ext cx="4387851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6"/>
          <p:cNvSpPr txBox="1"/>
          <p:nvPr/>
        </p:nvSpPr>
        <p:spPr>
          <a:xfrm>
            <a:off x="4477425" y="1447800"/>
            <a:ext cx="4526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vertical extinction coefficient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6" name="Google Shape;516;p76"/>
          <p:cNvSpPr txBox="1"/>
          <p:nvPr/>
        </p:nvSpPr>
        <p:spPr>
          <a:xfrm>
            <a:off x="4953000" y="4180423"/>
            <a:ext cx="4648200" cy="2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total k,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ext. due to water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ext. due to particles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ext. due to dissolved components</a:t>
            </a:r>
            <a:endParaRPr sz="2000" b="0" i="0" u="none" strike="noStrike" cap="none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76"/>
          <p:cNvSpPr txBox="1"/>
          <p:nvPr/>
        </p:nvSpPr>
        <p:spPr>
          <a:xfrm>
            <a:off x="304800" y="6324600"/>
            <a:ext cx="1454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Wetzel 2001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76"/>
          <p:cNvSpPr txBox="1"/>
          <p:nvPr/>
        </p:nvSpPr>
        <p:spPr>
          <a:xfrm>
            <a:off x="4785800" y="2278625"/>
            <a:ext cx="40221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(ln I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ln I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) / z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76"/>
          <p:cNvSpPr txBox="1"/>
          <p:nvPr/>
        </p:nvSpPr>
        <p:spPr>
          <a:xfrm>
            <a:off x="4785800" y="3109450"/>
            <a:ext cx="40221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I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photon flux density at surface (0) and at depth (Z)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6891" y="1204980"/>
            <a:ext cx="4720063" cy="3769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237744" y="1658497"/>
            <a:ext cx="2761488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Ecosystem functioning in lakes is dominated by small things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4480560" y="817360"/>
            <a:ext cx="1335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10-20 mm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4443984" y="5012698"/>
            <a:ext cx="1335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1-2 mm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6601968" y="5012698"/>
            <a:ext cx="1804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50-100 microns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 txBox="1"/>
          <p:nvPr/>
        </p:nvSpPr>
        <p:spPr>
          <a:xfrm>
            <a:off x="1890750" y="358650"/>
            <a:ext cx="5166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 report proposals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8"/>
          <p:cNvSpPr/>
          <p:nvPr/>
        </p:nvSpPr>
        <p:spPr>
          <a:xfrm>
            <a:off x="960699" y="1192192"/>
            <a:ext cx="7164600" cy="4572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9"/>
          <p:cNvSpPr txBox="1"/>
          <p:nvPr/>
        </p:nvSpPr>
        <p:spPr>
          <a:xfrm>
            <a:off x="1890750" y="358650"/>
            <a:ext cx="5166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Exercises in Data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9"/>
          <p:cNvSpPr txBox="1"/>
          <p:nvPr/>
        </p:nvSpPr>
        <p:spPr>
          <a:xfrm>
            <a:off x="361062" y="1573526"/>
            <a:ext cx="84219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What is the Secchi Depth in Lake Waco?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What is the Secchi Depth in Clear Lake?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Which NLA lake has the deepest recorded Secchi depth?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8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44230"/>
            <a:ext cx="8390721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5" y="6281813"/>
            <a:ext cx="45910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8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200" y="118400"/>
            <a:ext cx="6199553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839199" cy="3793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8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75" y="128675"/>
            <a:ext cx="4632320" cy="552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595" y="128675"/>
            <a:ext cx="4054480" cy="314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588" y="3610038"/>
            <a:ext cx="797242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>
            <a:spLocks noGrp="1"/>
          </p:cNvSpPr>
          <p:nvPr>
            <p:ph type="title"/>
          </p:nvPr>
        </p:nvSpPr>
        <p:spPr>
          <a:xfrm>
            <a:off x="1052500" y="820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Absorption of light is exponential</a:t>
            </a:r>
            <a:endParaRPr/>
          </a:p>
        </p:txBody>
      </p:sp>
      <p:pic>
        <p:nvPicPr>
          <p:cNvPr id="565" name="Google Shape;565;p84" descr="extinctioncoeff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295400"/>
            <a:ext cx="4387851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 txBox="1"/>
          <p:nvPr/>
        </p:nvSpPr>
        <p:spPr>
          <a:xfrm>
            <a:off x="304800" y="6324600"/>
            <a:ext cx="1454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Wetzel 2001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84" descr="Screen Clipp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9181" y="1104533"/>
            <a:ext cx="3134162" cy="525853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4"/>
          <p:cNvSpPr/>
          <p:nvPr/>
        </p:nvSpPr>
        <p:spPr>
          <a:xfrm>
            <a:off x="228600" y="1066800"/>
            <a:ext cx="4876800" cy="5715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84"/>
          <p:cNvSpPr/>
          <p:nvPr/>
        </p:nvSpPr>
        <p:spPr>
          <a:xfrm>
            <a:off x="5266592" y="1143008"/>
            <a:ext cx="3648900" cy="5715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84"/>
          <p:cNvSpPr txBox="1"/>
          <p:nvPr/>
        </p:nvSpPr>
        <p:spPr>
          <a:xfrm>
            <a:off x="8232799" y="6372015"/>
            <a:ext cx="6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Kalff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8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020" t="21846" b="10744"/>
          <a:stretch/>
        </p:blipFill>
        <p:spPr>
          <a:xfrm>
            <a:off x="1214375" y="641375"/>
            <a:ext cx="6715249" cy="448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Absorption of light is exponential</a:t>
            </a:r>
            <a:endParaRPr/>
          </a:p>
        </p:txBody>
      </p:sp>
      <p:pic>
        <p:nvPicPr>
          <p:cNvPr id="583" name="Google Shape;583;p86" descr="extinctioncoeff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95400"/>
            <a:ext cx="4387851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6"/>
          <p:cNvSpPr txBox="1"/>
          <p:nvPr/>
        </p:nvSpPr>
        <p:spPr>
          <a:xfrm>
            <a:off x="4477425" y="1447800"/>
            <a:ext cx="4526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vertical extinction coefficient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5" name="Google Shape;585;p86"/>
          <p:cNvSpPr txBox="1"/>
          <p:nvPr/>
        </p:nvSpPr>
        <p:spPr>
          <a:xfrm>
            <a:off x="4953000" y="4180423"/>
            <a:ext cx="4648200" cy="2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total k,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ext. due to water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ext. due to particles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ext. due to dissolved components</a:t>
            </a:r>
            <a:endParaRPr sz="2000" b="0" i="0" u="none" strike="noStrike" cap="none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86"/>
          <p:cNvSpPr txBox="1"/>
          <p:nvPr/>
        </p:nvSpPr>
        <p:spPr>
          <a:xfrm>
            <a:off x="304800" y="6324600"/>
            <a:ext cx="1454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Wetzel 2001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86"/>
          <p:cNvSpPr txBox="1"/>
          <p:nvPr/>
        </p:nvSpPr>
        <p:spPr>
          <a:xfrm>
            <a:off x="4785800" y="2278625"/>
            <a:ext cx="40221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(ln I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ln I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) / z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86"/>
          <p:cNvSpPr txBox="1"/>
          <p:nvPr/>
        </p:nvSpPr>
        <p:spPr>
          <a:xfrm>
            <a:off x="4785800" y="3109450"/>
            <a:ext cx="40221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I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photon flux density at surface (0) and at depth (Z)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450" y="142300"/>
            <a:ext cx="5513999" cy="31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25" y="3490875"/>
            <a:ext cx="4085166" cy="30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3791" y="3490875"/>
            <a:ext cx="3401367" cy="25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849" y="152400"/>
            <a:ext cx="2389556" cy="318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73759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8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73759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8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73759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9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100" y="1025875"/>
            <a:ext cx="5159550" cy="45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9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839199" cy="131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620859"/>
            <a:ext cx="8097452" cy="508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9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39888"/>
            <a:ext cx="8839198" cy="477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9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346893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9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73759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9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465857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96"/>
          <p:cNvPicPr preferRelativeResize="0"/>
          <p:nvPr/>
        </p:nvPicPr>
        <p:blipFill rotWithShape="1">
          <a:blip r:embed="rId3">
            <a:alphaModFix/>
          </a:blip>
          <a:srcRect l="66200" t="24738"/>
          <a:stretch/>
        </p:blipFill>
        <p:spPr>
          <a:xfrm>
            <a:off x="1119000" y="797075"/>
            <a:ext cx="6905999" cy="550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4" descr="hree domai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1296" y="710460"/>
            <a:ext cx="5354505" cy="5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82296" y="557072"/>
            <a:ext cx="356616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Life in lakes is diverse, crossing all domains of life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9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600" y="304800"/>
            <a:ext cx="557784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632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9"/>
          <p:cNvSpPr/>
          <p:nvPr/>
        </p:nvSpPr>
        <p:spPr>
          <a:xfrm>
            <a:off x="960699" y="1192192"/>
            <a:ext cx="7164600" cy="4572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 descr="hree domai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1296" y="710460"/>
            <a:ext cx="5354505" cy="5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82296" y="557072"/>
            <a:ext cx="356616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Life in lakes is diverse, crossing all domains of life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1858050" y="2787450"/>
            <a:ext cx="17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cyanobacteria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2843784" y="4142669"/>
            <a:ext cx="13350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bacteria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5065776" y="6097692"/>
            <a:ext cx="179028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halophiles &amp; thermophiles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6766560" y="3187656"/>
            <a:ext cx="1389888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protozoans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8068887" y="1228365"/>
            <a:ext cx="1075113" cy="411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diatoms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6856060" y="557072"/>
            <a:ext cx="18490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 algae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3803626" y="1079289"/>
            <a:ext cx="18490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fungi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4145833" y="-21905"/>
            <a:ext cx="259689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crustaceans, insects, mollucks, clams, worms, fish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title"/>
          </p:nvPr>
        </p:nvSpPr>
        <p:spPr>
          <a:xfrm>
            <a:off x="2525659" y="146304"/>
            <a:ext cx="4242816" cy="98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Habitats of Lakes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6" descr="Screen Clipp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94220"/>
            <a:ext cx="9144000" cy="5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478</Words>
  <Application>Microsoft Office PowerPoint</Application>
  <PresentationFormat>On-screen Show (4:3)</PresentationFormat>
  <Paragraphs>101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Times New Roman</vt:lpstr>
      <vt:lpstr>Office Theme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Habitats of Lakes</vt:lpstr>
      <vt:lpstr>Habitats of Lakes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distribution of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Crater Lake, Oregon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Absorption of light is exponential</vt:lpstr>
      <vt:lpstr>Absorption of light is exponential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Absorption of light is exponential</vt:lpstr>
      <vt:lpstr>PowerPoint Presentation</vt:lpstr>
      <vt:lpstr>Absorption of light is exponential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Stephen</cp:lastModifiedBy>
  <cp:revision>2</cp:revision>
  <dcterms:modified xsi:type="dcterms:W3CDTF">2025-10-06T14:42:00Z</dcterms:modified>
</cp:coreProperties>
</file>